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57" r:id="rId5"/>
    <p:sldId id="259" r:id="rId6"/>
    <p:sldId id="263" r:id="rId7"/>
    <p:sldId id="260" r:id="rId8"/>
    <p:sldId id="258" r:id="rId9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90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C48E3A-2148-46EF-99CF-8C250FD24E4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9ACB8848-5BF2-4AFF-903B-0580E5155588}">
      <dgm:prSet/>
      <dgm:spPr>
        <a:solidFill>
          <a:srgbClr val="4190CA"/>
        </a:solidFill>
        <a:ln>
          <a:solidFill>
            <a:srgbClr val="4190CA"/>
          </a:solidFill>
        </a:ln>
      </dgm:spPr>
      <dgm:t>
        <a:bodyPr/>
        <a:lstStyle/>
        <a:p>
          <a:pPr algn="ctr"/>
          <a:r>
            <a:rPr lang="es-ES" b="0" dirty="0">
              <a:latin typeface="Trebuchet MS" panose="020B0603020202020204" pitchFamily="34" charset="0"/>
            </a:rPr>
            <a:t>AEDED pone en valor y da a conocer las actividades relacionadas con la demolición, descontaminación, corte y reciclaje a través de múltiples iniciativas.</a:t>
          </a:r>
        </a:p>
      </dgm:t>
    </dgm:pt>
    <dgm:pt modelId="{479C5C6D-95ED-4A38-80AD-0128ED80BCE9}" type="parTrans" cxnId="{E600AB13-2704-40A7-AF03-AB12330FE8C9}">
      <dgm:prSet/>
      <dgm:spPr/>
      <dgm:t>
        <a:bodyPr/>
        <a:lstStyle/>
        <a:p>
          <a:endParaRPr lang="es-ES"/>
        </a:p>
      </dgm:t>
    </dgm:pt>
    <dgm:pt modelId="{8ED41E2B-C9AD-41C4-84F2-C78850556A1B}" type="sibTrans" cxnId="{E600AB13-2704-40A7-AF03-AB12330FE8C9}">
      <dgm:prSet/>
      <dgm:spPr/>
      <dgm:t>
        <a:bodyPr/>
        <a:lstStyle/>
        <a:p>
          <a:endParaRPr lang="es-ES"/>
        </a:p>
      </dgm:t>
    </dgm:pt>
    <dgm:pt modelId="{A59817D0-E20C-4993-A443-6AEDCA3F65F5}" type="pres">
      <dgm:prSet presAssocID="{ADC48E3A-2148-46EF-99CF-8C250FD24E45}" presName="linear" presStyleCnt="0">
        <dgm:presLayoutVars>
          <dgm:animLvl val="lvl"/>
          <dgm:resizeHandles val="exact"/>
        </dgm:presLayoutVars>
      </dgm:prSet>
      <dgm:spPr/>
    </dgm:pt>
    <dgm:pt modelId="{1D0E1BB5-07A7-4A7D-B588-D75B2250D5CA}" type="pres">
      <dgm:prSet presAssocID="{9ACB8848-5BF2-4AFF-903B-0580E5155588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E600AB13-2704-40A7-AF03-AB12330FE8C9}" srcId="{ADC48E3A-2148-46EF-99CF-8C250FD24E45}" destId="{9ACB8848-5BF2-4AFF-903B-0580E5155588}" srcOrd="0" destOrd="0" parTransId="{479C5C6D-95ED-4A38-80AD-0128ED80BCE9}" sibTransId="{8ED41E2B-C9AD-41C4-84F2-C78850556A1B}"/>
    <dgm:cxn modelId="{AF2B6855-0920-4ED4-B7FE-FBA1A5A5E834}" type="presOf" srcId="{9ACB8848-5BF2-4AFF-903B-0580E5155588}" destId="{1D0E1BB5-07A7-4A7D-B588-D75B2250D5CA}" srcOrd="0" destOrd="0" presId="urn:microsoft.com/office/officeart/2005/8/layout/vList2"/>
    <dgm:cxn modelId="{EAFEA8E2-068F-4EEE-B569-207EFCEC464B}" type="presOf" srcId="{ADC48E3A-2148-46EF-99CF-8C250FD24E45}" destId="{A59817D0-E20C-4993-A443-6AEDCA3F65F5}" srcOrd="0" destOrd="0" presId="urn:microsoft.com/office/officeart/2005/8/layout/vList2"/>
    <dgm:cxn modelId="{EE749A25-2017-4086-AEB8-EA8F12A9A942}" type="presParOf" srcId="{A59817D0-E20C-4993-A443-6AEDCA3F65F5}" destId="{1D0E1BB5-07A7-4A7D-B588-D75B2250D5C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0E1BB5-07A7-4A7D-B588-D75B2250D5CA}">
      <dsp:nvSpPr>
        <dsp:cNvPr id="0" name=""/>
        <dsp:cNvSpPr/>
      </dsp:nvSpPr>
      <dsp:spPr>
        <a:xfrm>
          <a:off x="0" y="130036"/>
          <a:ext cx="5205844" cy="895050"/>
        </a:xfrm>
        <a:prstGeom prst="roundRect">
          <a:avLst/>
        </a:prstGeom>
        <a:solidFill>
          <a:srgbClr val="4190CA"/>
        </a:solidFill>
        <a:ln w="12700" cap="flat" cmpd="sng" algn="ctr">
          <a:solidFill>
            <a:srgbClr val="4190C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b="0" kern="1200" dirty="0">
              <a:latin typeface="Trebuchet MS" panose="020B0603020202020204" pitchFamily="34" charset="0"/>
            </a:rPr>
            <a:t>AEDED pone en valor y da a conocer las actividades relacionadas con la demolición, descontaminación, corte y reciclaje a través de múltiples iniciativas.</a:t>
          </a:r>
        </a:p>
      </dsp:txBody>
      <dsp:txXfrm>
        <a:off x="43693" y="173729"/>
        <a:ext cx="5118458" cy="8076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740F34-56F3-4716-AB34-F97CBB17B1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F69CC23-74EC-4C41-812F-E154BCA0B1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EBD2C1B-F611-4793-BFD7-FB539D86D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14A6-9FF0-451A-84B9-0D315690D155}" type="datetimeFigureOut">
              <a:rPr lang="es-ES" smtClean="0"/>
              <a:t>03/10/2022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9FBB27C-E819-4CED-979D-1E6E3ED13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52584C1-A012-4CD6-8D3B-AAE0D091C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7FA5C-8A32-4248-8BE0-5905BF0FC5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10176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320F10-F1D0-49F0-9DC7-44593F85C1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92A9884-28AF-4C70-BBD4-3B3878AC5E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99B2E4C-2529-4E86-8AAE-1244AFA9F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14A6-9FF0-451A-84B9-0D315690D155}" type="datetimeFigureOut">
              <a:rPr lang="es-ES" smtClean="0"/>
              <a:t>03/10/2022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E050E1-483C-4767-BCC5-F5E3D23E9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F68B155-BDB9-44CD-9785-B59010DEF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7FA5C-8A32-4248-8BE0-5905BF0FC5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48274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CC3ED2E-A02B-45FD-A98D-1808875000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AC0BAD3-82A8-4092-B167-323698C5E4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4BFC0C5-EA3A-48EC-8D50-BA08CFF09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14A6-9FF0-451A-84B9-0D315690D155}" type="datetimeFigureOut">
              <a:rPr lang="es-ES" smtClean="0"/>
              <a:t>03/10/2022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9C0E50C-F1F8-486D-ACAF-1876220EF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3F424E-E15E-4690-8637-39FF728A1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7FA5C-8A32-4248-8BE0-5905BF0FC5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9542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27CA3B-6523-4B41-8B7D-EAF656FA3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DF6AF61-36EE-47D3-A328-ED4CE3C95F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6ADEBD1-C4C9-47BD-A678-A9205AFDA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14A6-9FF0-451A-84B9-0D315690D155}" type="datetimeFigureOut">
              <a:rPr lang="es-ES" smtClean="0"/>
              <a:t>03/10/2022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7FDBC0E-6911-4546-9AFB-C4D55CF8C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39D3009-6877-4174-A46F-4C6CF2084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7FA5C-8A32-4248-8BE0-5905BF0FC5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1363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F21932-212F-4B2C-997C-CAB510AC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C4E8001-7DD8-4FDE-BC50-C8C0500CCE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027AD9C-A332-439F-9BA6-0EE14258C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14A6-9FF0-451A-84B9-0D315690D155}" type="datetimeFigureOut">
              <a:rPr lang="es-ES" smtClean="0"/>
              <a:t>03/10/2022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520C5FF-2AC9-4727-9ED8-E6326BF74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39194FA-EFEE-451D-B00D-0506FFF84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7FA5C-8A32-4248-8BE0-5905BF0FC5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5929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860599-1F02-4402-B757-AD8D657D0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B54915E-4E6D-4D2F-B480-8F86DD7284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F5E1F4A-FE7E-4678-AD0B-719FE4C9EA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F9ACFE9-CFFB-4912-BBEA-6EB4DEA19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14A6-9FF0-451A-84B9-0D315690D155}" type="datetimeFigureOut">
              <a:rPr lang="es-ES" smtClean="0"/>
              <a:t>03/10/2022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18ADEED-4E5E-4795-9241-67DAB3336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341F87C-2D23-444A-8DCD-D8F9EA7A1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7FA5C-8A32-4248-8BE0-5905BF0FC5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0297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B6A1BC-9BE7-48FF-BED0-E1DCE7947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D75862-6D53-4F16-8B70-2BEB56729B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81D7C20-69BB-4A54-AF67-1F1A8A8E30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D8B81F1-A171-4262-BB63-E68AC5F21B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BBBAD22-D0DA-4928-B400-45C7BF0E50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E10C819-AE1B-4AF9-8BCB-F22D340C5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14A6-9FF0-451A-84B9-0D315690D155}" type="datetimeFigureOut">
              <a:rPr lang="es-ES" smtClean="0"/>
              <a:t>03/10/2022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CBEB1A2-A7E1-4FE8-960F-7C119126D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312EA92-C871-44A7-BE01-B19F0F61B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7FA5C-8A32-4248-8BE0-5905BF0FC5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07506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1239F3-B9A7-4A1E-A79F-8A3FC6BA7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2043E9E-C8A8-45BB-9213-D9EA17A01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14A6-9FF0-451A-84B9-0D315690D155}" type="datetimeFigureOut">
              <a:rPr lang="es-ES" smtClean="0"/>
              <a:t>03/10/2022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2F28CB8-1A38-4263-B537-E5145C3E4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ED52449-95D8-4627-A274-C817B79FE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7FA5C-8A32-4248-8BE0-5905BF0FC5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58300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0AFBA17-BA4A-49A5-81CA-765F7D528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14A6-9FF0-451A-84B9-0D315690D155}" type="datetimeFigureOut">
              <a:rPr lang="es-ES" smtClean="0"/>
              <a:t>03/10/2022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659B8F5-21A9-44B3-8468-154DF8092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AC0BAFC-7327-4BA6-947D-98B541E09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7FA5C-8A32-4248-8BE0-5905BF0FC5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0387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F9371D4-8B63-44F9-9848-3BDB88E28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6773A47-5AF6-41EA-AF28-C8888666BF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FFD27B6-364B-417B-A081-96E4F7C454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E545AC-C93D-405E-A028-2DB07EE88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14A6-9FF0-451A-84B9-0D315690D155}" type="datetimeFigureOut">
              <a:rPr lang="es-ES" smtClean="0"/>
              <a:t>03/10/2022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0F7B367-975E-47CC-B4C8-20EF3515D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CE8243C-58AD-4458-BC17-A854DB6A6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7FA5C-8A32-4248-8BE0-5905BF0FC5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17993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72468B-7F18-48F6-B97E-6BC1E6B56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6EC63BD-9233-4AD5-9413-077B876F32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2B373C4-1258-4C79-ADE1-FB8156083D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C77A7CB-4797-4F68-8D75-45CD2E69C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F14A6-9FF0-451A-84B9-0D315690D155}" type="datetimeFigureOut">
              <a:rPr lang="es-ES" smtClean="0"/>
              <a:t>03/10/2022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763AA40-FD85-4E2A-9B46-BB5C82313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5DA4B07-4AED-4BB0-A3F0-0F2A897AF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7FA5C-8A32-4248-8BE0-5905BF0FC5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04679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79B59D2-0E7E-4BB2-92A0-4F82A81080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0C30C66-8778-4FFF-8803-D97045F1CF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C305AD2-CD9B-4E6B-9D86-C0A5E48AE2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2F14A6-9FF0-451A-84B9-0D315690D155}" type="datetimeFigureOut">
              <a:rPr lang="es-ES" smtClean="0"/>
              <a:t>03/10/2022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C72C0D2-8A67-46DF-A674-5D3B6099F3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CAE9028-267B-45BF-B0AA-568FD2016E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7FA5C-8A32-4248-8BE0-5905BF0FC5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124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8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C1C53CFF-53B9-458F-B0F5-31B55BCC2DA9}"/>
              </a:ext>
            </a:extLst>
          </p:cNvPr>
          <p:cNvSpPr txBox="1"/>
          <p:nvPr/>
        </p:nvSpPr>
        <p:spPr>
          <a:xfrm>
            <a:off x="8607846" y="623783"/>
            <a:ext cx="295252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dirty="0">
                <a:solidFill>
                  <a:srgbClr val="4190CA"/>
                </a:solidFill>
                <a:latin typeface="Trebuchet MS" panose="020B0603020202020204" pitchFamily="34" charset="0"/>
              </a:rPr>
              <a:t>ANÁLISIS OPERATIVO DE PARQUES EÓLICOS</a:t>
            </a:r>
          </a:p>
          <a:p>
            <a:pPr algn="r"/>
            <a:endParaRPr lang="es-ES" b="1" dirty="0">
              <a:solidFill>
                <a:srgbClr val="4190CA"/>
              </a:solidFill>
              <a:latin typeface="Trebuchet MS" panose="020B0603020202020204" pitchFamily="34" charset="0"/>
            </a:endParaRPr>
          </a:p>
          <a:p>
            <a:pPr algn="r"/>
            <a:r>
              <a:rPr lang="es-ES" sz="1400" b="1" dirty="0">
                <a:solidFill>
                  <a:srgbClr val="4190CA"/>
                </a:solidFill>
                <a:latin typeface="Trebuchet MS" panose="020B0603020202020204" pitchFamily="34" charset="0"/>
              </a:rPr>
              <a:t>4 de Octubre, 2022</a:t>
            </a:r>
          </a:p>
          <a:p>
            <a:pPr algn="r"/>
            <a:r>
              <a:rPr lang="es-ES" sz="1400" b="1" dirty="0">
                <a:solidFill>
                  <a:srgbClr val="4190CA"/>
                </a:solidFill>
                <a:latin typeface="Trebuchet MS" panose="020B0603020202020204" pitchFamily="34" charset="0"/>
              </a:rPr>
              <a:t>Madrid</a:t>
            </a:r>
          </a:p>
          <a:p>
            <a:endParaRPr lang="es-ES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7926AF41-E203-4BD9-A20C-CB98759C52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8664" y="3186557"/>
            <a:ext cx="10234670" cy="1490603"/>
          </a:xfrm>
        </p:spPr>
        <p:txBody>
          <a:bodyPr>
            <a:noAutofit/>
          </a:bodyPr>
          <a:lstStyle/>
          <a:p>
            <a:r>
              <a:rPr lang="es-ES" sz="3600" b="1" dirty="0">
                <a:solidFill>
                  <a:srgbClr val="4190CA"/>
                </a:solidFill>
                <a:latin typeface="Trebuchet MS" panose="020B0603020202020204" pitchFamily="34" charset="0"/>
              </a:rPr>
              <a:t>Anticiparse a una</a:t>
            </a:r>
            <a:br>
              <a:rPr lang="es-ES" sz="3600" b="1" dirty="0">
                <a:solidFill>
                  <a:srgbClr val="4190CA"/>
                </a:solidFill>
                <a:latin typeface="Trebuchet MS" panose="020B0603020202020204" pitchFamily="34" charset="0"/>
              </a:rPr>
            </a:br>
            <a:r>
              <a:rPr lang="es-ES" sz="3600" b="1" dirty="0">
                <a:solidFill>
                  <a:srgbClr val="4190CA"/>
                </a:solidFill>
                <a:latin typeface="Trebuchet MS" panose="020B0603020202020204" pitchFamily="34" charset="0"/>
              </a:rPr>
              <a:t>repotenciación masiva desde el</a:t>
            </a:r>
            <a:br>
              <a:rPr lang="es-ES" sz="3600" b="1" dirty="0">
                <a:solidFill>
                  <a:srgbClr val="4190CA"/>
                </a:solidFill>
                <a:latin typeface="Trebuchet MS" panose="020B0603020202020204" pitchFamily="34" charset="0"/>
              </a:rPr>
            </a:br>
            <a:r>
              <a:rPr lang="es-ES" sz="3600" b="1" dirty="0">
                <a:solidFill>
                  <a:srgbClr val="4190CA"/>
                </a:solidFill>
                <a:latin typeface="Trebuchet MS" panose="020B0603020202020204" pitchFamily="34" charset="0"/>
              </a:rPr>
              <a:t>punto de vista del desmontaje</a:t>
            </a:r>
          </a:p>
        </p:txBody>
      </p:sp>
      <p:sp>
        <p:nvSpPr>
          <p:cNvPr id="11" name="Subtítulo 10">
            <a:extLst>
              <a:ext uri="{FF2B5EF4-FFF2-40B4-BE49-F238E27FC236}">
                <a16:creationId xmlns:a16="http://schemas.microsoft.com/office/drawing/2014/main" id="{33FE872A-AF01-4A85-B6B9-1103DEC3B3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45604" y="5108503"/>
            <a:ext cx="7700791" cy="816637"/>
          </a:xfrm>
        </p:spPr>
        <p:txBody>
          <a:bodyPr>
            <a:noAutofit/>
          </a:bodyPr>
          <a:lstStyle/>
          <a:p>
            <a:r>
              <a:rPr lang="es-ES" sz="2000" dirty="0">
                <a:latin typeface="Trebuchet MS" panose="020B0603020202020204" pitchFamily="34" charset="0"/>
              </a:rPr>
              <a:t>D. Enrique Pelluz </a:t>
            </a:r>
          </a:p>
        </p:txBody>
      </p:sp>
      <p:pic>
        <p:nvPicPr>
          <p:cNvPr id="3" name="Imagen 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46DE43C7-BE53-CDFD-181D-B4F7D84A48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21" y="77860"/>
            <a:ext cx="4292600" cy="2540000"/>
          </a:xfrm>
          <a:prstGeom prst="rect">
            <a:avLst/>
          </a:prstGeom>
        </p:spPr>
      </p:pic>
      <p:sp>
        <p:nvSpPr>
          <p:cNvPr id="13" name="Rectángulo 12">
            <a:extLst>
              <a:ext uri="{FF2B5EF4-FFF2-40B4-BE49-F238E27FC236}">
                <a16:creationId xmlns:a16="http://schemas.microsoft.com/office/drawing/2014/main" id="{8BABA766-E7E2-6476-76A2-FC7FA0165165}"/>
              </a:ext>
            </a:extLst>
          </p:cNvPr>
          <p:cNvSpPr/>
          <p:nvPr/>
        </p:nvSpPr>
        <p:spPr>
          <a:xfrm>
            <a:off x="0" y="6586330"/>
            <a:ext cx="12192000" cy="271670"/>
          </a:xfrm>
          <a:prstGeom prst="rect">
            <a:avLst/>
          </a:prstGeom>
          <a:solidFill>
            <a:srgbClr val="419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rgbClr val="4190CA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F3BCCE3-3181-FD31-78CA-6C79D9089E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519" y="5547163"/>
            <a:ext cx="2166962" cy="60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237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>
            <a:extLst>
              <a:ext uri="{FF2B5EF4-FFF2-40B4-BE49-F238E27FC236}">
                <a16:creationId xmlns:a16="http://schemas.microsoft.com/office/drawing/2014/main" id="{5DEB085B-480F-4BE4-B59D-1826A1AF7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7349"/>
            <a:ext cx="10515600" cy="1014330"/>
          </a:xfrm>
        </p:spPr>
        <p:txBody>
          <a:bodyPr>
            <a:normAutofit/>
          </a:bodyPr>
          <a:lstStyle/>
          <a:p>
            <a:r>
              <a:rPr lang="es-ES" sz="4000" b="1" dirty="0">
                <a:solidFill>
                  <a:srgbClr val="4190CA"/>
                </a:solidFill>
                <a:latin typeface="Trebuchet MS" panose="020B0603020202020204" pitchFamily="34" charset="0"/>
              </a:rPr>
              <a:t>¿Qué es AEDED?</a:t>
            </a:r>
          </a:p>
        </p:txBody>
      </p:sp>
      <p:grpSp>
        <p:nvGrpSpPr>
          <p:cNvPr id="14" name="Grupo 13">
            <a:extLst>
              <a:ext uri="{FF2B5EF4-FFF2-40B4-BE49-F238E27FC236}">
                <a16:creationId xmlns:a16="http://schemas.microsoft.com/office/drawing/2014/main" id="{D9528EC9-CB68-4DF6-A091-EBA32DD73B2D}"/>
              </a:ext>
            </a:extLst>
          </p:cNvPr>
          <p:cNvGrpSpPr/>
          <p:nvPr/>
        </p:nvGrpSpPr>
        <p:grpSpPr>
          <a:xfrm>
            <a:off x="0" y="6092148"/>
            <a:ext cx="12192000" cy="801453"/>
            <a:chOff x="0" y="6092148"/>
            <a:chExt cx="12192000" cy="801453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4835DEAC-6BB4-4151-8ECE-FB458BB09727}"/>
                </a:ext>
              </a:extLst>
            </p:cNvPr>
            <p:cNvSpPr/>
            <p:nvPr/>
          </p:nvSpPr>
          <p:spPr>
            <a:xfrm>
              <a:off x="0" y="6134793"/>
              <a:ext cx="12192000" cy="723207"/>
            </a:xfrm>
            <a:prstGeom prst="rect">
              <a:avLst/>
            </a:prstGeom>
            <a:solidFill>
              <a:srgbClr val="419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solidFill>
                  <a:srgbClr val="4190CA"/>
                </a:solidFill>
              </a:endParaRPr>
            </a:p>
          </p:txBody>
        </p:sp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454A84D4-838D-4578-8AFA-8601CE199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8290" y="6092148"/>
              <a:ext cx="1439819" cy="801453"/>
            </a:xfrm>
            <a:prstGeom prst="rect">
              <a:avLst/>
            </a:prstGeom>
          </p:spPr>
        </p:pic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143C74A0-0B76-47C8-9B49-1EEE08F66F12}"/>
              </a:ext>
            </a:extLst>
          </p:cNvPr>
          <p:cNvSpPr txBox="1"/>
          <p:nvPr/>
        </p:nvSpPr>
        <p:spPr>
          <a:xfrm>
            <a:off x="390698" y="6338985"/>
            <a:ext cx="10218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400" dirty="0">
                <a:solidFill>
                  <a:schemeClr val="bg1"/>
                </a:solidFill>
                <a:latin typeface="Trebuchet MS" panose="020B0603020202020204" pitchFamily="34" charset="0"/>
              </a:rPr>
              <a:t>Anticiparse a una repotenciación masiva desde el punto de vista del desmontaje  -  D. Enrique Pelluz  -  LEZAMA</a:t>
            </a: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19C0A979-4494-E09D-E1DF-1DFDA4C841C5}"/>
              </a:ext>
            </a:extLst>
          </p:cNvPr>
          <p:cNvSpPr/>
          <p:nvPr/>
        </p:nvSpPr>
        <p:spPr>
          <a:xfrm>
            <a:off x="6071365" y="5076915"/>
            <a:ext cx="4258517" cy="432765"/>
          </a:xfrm>
          <a:prstGeom prst="roundRect">
            <a:avLst/>
          </a:prstGeom>
          <a:solidFill>
            <a:srgbClr val="4190C9"/>
          </a:solidFill>
          <a:ln>
            <a:solidFill>
              <a:srgbClr val="4190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>
                <a:latin typeface="Trebuchet MS" panose="020B0603020202020204" pitchFamily="34" charset="0"/>
              </a:rPr>
              <a:t>www.aeded.org</a:t>
            </a:r>
          </a:p>
        </p:txBody>
      </p:sp>
      <p:pic>
        <p:nvPicPr>
          <p:cNvPr id="5" name="Imagen 4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567287BB-B6DD-CF28-8B2F-D7CEBAE97B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698" y="1844204"/>
            <a:ext cx="4196558" cy="247734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99C53E86-E471-D0EA-A7EA-662E88981E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90" y="4321546"/>
            <a:ext cx="2015375" cy="603930"/>
          </a:xfrm>
          <a:prstGeom prst="rect">
            <a:avLst/>
          </a:prstGeom>
        </p:spPr>
      </p:pic>
      <p:pic>
        <p:nvPicPr>
          <p:cNvPr id="7" name="Imagen 6" descr="Imagen que contiene dibujo&#10;&#10;Descripción generada automáticamente">
            <a:extLst>
              <a:ext uri="{FF2B5EF4-FFF2-40B4-BE49-F238E27FC236}">
                <a16:creationId xmlns:a16="http://schemas.microsoft.com/office/drawing/2014/main" id="{87B016D5-95ED-4B5B-21F2-3E70BC5C96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213" y="4170106"/>
            <a:ext cx="906809" cy="906809"/>
          </a:xfrm>
          <a:prstGeom prst="rect">
            <a:avLst/>
          </a:prstGeom>
        </p:spPr>
      </p:pic>
      <p:pic>
        <p:nvPicPr>
          <p:cNvPr id="8" name="Imagen 7" descr="Un grupo de personas en un parque&#10;&#10;Descripción generada automáticamente">
            <a:extLst>
              <a:ext uri="{FF2B5EF4-FFF2-40B4-BE49-F238E27FC236}">
                <a16:creationId xmlns:a16="http://schemas.microsoft.com/office/drawing/2014/main" id="{BB6C6669-B819-04C3-4FB8-EB788A64CE5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22" r="5967"/>
          <a:stretch/>
        </p:blipFill>
        <p:spPr>
          <a:xfrm>
            <a:off x="4798266" y="2589087"/>
            <a:ext cx="6804716" cy="224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670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>
            <a:extLst>
              <a:ext uri="{FF2B5EF4-FFF2-40B4-BE49-F238E27FC236}">
                <a16:creationId xmlns:a16="http://schemas.microsoft.com/office/drawing/2014/main" id="{5DEB085B-480F-4BE4-B59D-1826A1AF7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7349"/>
            <a:ext cx="10515600" cy="1014330"/>
          </a:xfrm>
        </p:spPr>
        <p:txBody>
          <a:bodyPr>
            <a:normAutofit/>
          </a:bodyPr>
          <a:lstStyle/>
          <a:p>
            <a:r>
              <a:rPr lang="es-ES" sz="4000" b="1" dirty="0">
                <a:solidFill>
                  <a:srgbClr val="4190CA"/>
                </a:solidFill>
                <a:latin typeface="Trebuchet MS" panose="020B0603020202020204" pitchFamily="34" charset="0"/>
              </a:rPr>
              <a:t>¿Qué es AEDED?</a:t>
            </a:r>
          </a:p>
        </p:txBody>
      </p:sp>
      <p:grpSp>
        <p:nvGrpSpPr>
          <p:cNvPr id="14" name="Grupo 13">
            <a:extLst>
              <a:ext uri="{FF2B5EF4-FFF2-40B4-BE49-F238E27FC236}">
                <a16:creationId xmlns:a16="http://schemas.microsoft.com/office/drawing/2014/main" id="{D9528EC9-CB68-4DF6-A091-EBA32DD73B2D}"/>
              </a:ext>
            </a:extLst>
          </p:cNvPr>
          <p:cNvGrpSpPr/>
          <p:nvPr/>
        </p:nvGrpSpPr>
        <p:grpSpPr>
          <a:xfrm>
            <a:off x="0" y="6092148"/>
            <a:ext cx="12192000" cy="801453"/>
            <a:chOff x="0" y="6092148"/>
            <a:chExt cx="12192000" cy="801453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4835DEAC-6BB4-4151-8ECE-FB458BB09727}"/>
                </a:ext>
              </a:extLst>
            </p:cNvPr>
            <p:cNvSpPr/>
            <p:nvPr/>
          </p:nvSpPr>
          <p:spPr>
            <a:xfrm>
              <a:off x="0" y="6134793"/>
              <a:ext cx="12192000" cy="723207"/>
            </a:xfrm>
            <a:prstGeom prst="rect">
              <a:avLst/>
            </a:prstGeom>
            <a:solidFill>
              <a:srgbClr val="419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solidFill>
                  <a:srgbClr val="4190CA"/>
                </a:solidFill>
              </a:endParaRPr>
            </a:p>
          </p:txBody>
        </p:sp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454A84D4-838D-4578-8AFA-8601CE199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8290" y="6092148"/>
              <a:ext cx="1439819" cy="801453"/>
            </a:xfrm>
            <a:prstGeom prst="rect">
              <a:avLst/>
            </a:prstGeom>
          </p:spPr>
        </p:pic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143C74A0-0B76-47C8-9B49-1EEE08F66F12}"/>
              </a:ext>
            </a:extLst>
          </p:cNvPr>
          <p:cNvSpPr txBox="1"/>
          <p:nvPr/>
        </p:nvSpPr>
        <p:spPr>
          <a:xfrm>
            <a:off x="390698" y="6338985"/>
            <a:ext cx="10963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400" dirty="0">
                <a:solidFill>
                  <a:schemeClr val="bg1"/>
                </a:solidFill>
                <a:latin typeface="Trebuchet MS" panose="020B0603020202020204" pitchFamily="34" charset="0"/>
              </a:rPr>
              <a:t>Anticiparse a una repotenciación masiva desde el punto de vista del desmontaje  -  D. Enrique </a:t>
            </a:r>
            <a:r>
              <a:rPr lang="es-ES" sz="1400" dirty="0" err="1">
                <a:solidFill>
                  <a:schemeClr val="bg1"/>
                </a:solidFill>
                <a:latin typeface="Trebuchet MS" panose="020B0603020202020204" pitchFamily="34" charset="0"/>
              </a:rPr>
              <a:t>Pelluz</a:t>
            </a:r>
            <a:r>
              <a:rPr lang="es-ES" sz="1400" dirty="0">
                <a:solidFill>
                  <a:schemeClr val="bg1"/>
                </a:solidFill>
                <a:latin typeface="Trebuchet MS" panose="020B0603020202020204" pitchFamily="34" charset="0"/>
              </a:rPr>
              <a:t>  -  LEZAMA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13D4F88C-89B2-9E14-C893-4CC68EE062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265" y="1581679"/>
            <a:ext cx="6049470" cy="3419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" name="Diagrama 15">
            <a:extLst>
              <a:ext uri="{FF2B5EF4-FFF2-40B4-BE49-F238E27FC236}">
                <a16:creationId xmlns:a16="http://schemas.microsoft.com/office/drawing/2014/main" id="{B4FBCA90-5D49-F896-44CB-9E2AD5EA45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8639796"/>
              </p:ext>
            </p:extLst>
          </p:nvPr>
        </p:nvGraphicFramePr>
        <p:xfrm>
          <a:off x="3493078" y="5043590"/>
          <a:ext cx="5205844" cy="11551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376981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>
            <a:extLst>
              <a:ext uri="{FF2B5EF4-FFF2-40B4-BE49-F238E27FC236}">
                <a16:creationId xmlns:a16="http://schemas.microsoft.com/office/drawing/2014/main" id="{5DEB085B-480F-4BE4-B59D-1826A1AF7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7349"/>
            <a:ext cx="10515600" cy="1014330"/>
          </a:xfrm>
        </p:spPr>
        <p:txBody>
          <a:bodyPr>
            <a:normAutofit/>
          </a:bodyPr>
          <a:lstStyle/>
          <a:p>
            <a:r>
              <a:rPr lang="es-ES" sz="4000" b="1" dirty="0">
                <a:solidFill>
                  <a:srgbClr val="4190CA"/>
                </a:solidFill>
                <a:latin typeface="Trebuchet MS" panose="020B0603020202020204" pitchFamily="34" charset="0"/>
              </a:rPr>
              <a:t>Presentación</a:t>
            </a:r>
          </a:p>
        </p:txBody>
      </p:sp>
      <p:grpSp>
        <p:nvGrpSpPr>
          <p:cNvPr id="14" name="Grupo 13">
            <a:extLst>
              <a:ext uri="{FF2B5EF4-FFF2-40B4-BE49-F238E27FC236}">
                <a16:creationId xmlns:a16="http://schemas.microsoft.com/office/drawing/2014/main" id="{D9528EC9-CB68-4DF6-A091-EBA32DD73B2D}"/>
              </a:ext>
            </a:extLst>
          </p:cNvPr>
          <p:cNvGrpSpPr/>
          <p:nvPr/>
        </p:nvGrpSpPr>
        <p:grpSpPr>
          <a:xfrm>
            <a:off x="0" y="6092148"/>
            <a:ext cx="12192000" cy="801453"/>
            <a:chOff x="0" y="6092148"/>
            <a:chExt cx="12192000" cy="801453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4835DEAC-6BB4-4151-8ECE-FB458BB09727}"/>
                </a:ext>
              </a:extLst>
            </p:cNvPr>
            <p:cNvSpPr/>
            <p:nvPr/>
          </p:nvSpPr>
          <p:spPr>
            <a:xfrm>
              <a:off x="0" y="6134793"/>
              <a:ext cx="12192000" cy="723207"/>
            </a:xfrm>
            <a:prstGeom prst="rect">
              <a:avLst/>
            </a:prstGeom>
            <a:solidFill>
              <a:srgbClr val="419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solidFill>
                  <a:srgbClr val="4190CA"/>
                </a:solidFill>
              </a:endParaRPr>
            </a:p>
          </p:txBody>
        </p:sp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454A84D4-838D-4578-8AFA-8601CE199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8290" y="6092148"/>
              <a:ext cx="1439819" cy="801453"/>
            </a:xfrm>
            <a:prstGeom prst="rect">
              <a:avLst/>
            </a:prstGeom>
          </p:spPr>
        </p:pic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143C74A0-0B76-47C8-9B49-1EEE08F66F12}"/>
              </a:ext>
            </a:extLst>
          </p:cNvPr>
          <p:cNvSpPr txBox="1"/>
          <p:nvPr/>
        </p:nvSpPr>
        <p:spPr>
          <a:xfrm>
            <a:off x="390698" y="6338985"/>
            <a:ext cx="10963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400" dirty="0">
                <a:solidFill>
                  <a:schemeClr val="bg1"/>
                </a:solidFill>
                <a:latin typeface="Trebuchet MS" panose="020B0603020202020204" pitchFamily="34" charset="0"/>
              </a:rPr>
              <a:t>Anticiparse a una repotenciación masiva desde el punto de vista del desmontaje  -  D. Enrique </a:t>
            </a:r>
            <a:r>
              <a:rPr lang="es-ES" sz="1400" dirty="0" err="1">
                <a:solidFill>
                  <a:schemeClr val="bg1"/>
                </a:solidFill>
                <a:latin typeface="Trebuchet MS" panose="020B0603020202020204" pitchFamily="34" charset="0"/>
              </a:rPr>
              <a:t>Pelluz</a:t>
            </a:r>
            <a:r>
              <a:rPr lang="es-ES" sz="1400" dirty="0">
                <a:solidFill>
                  <a:schemeClr val="bg1"/>
                </a:solidFill>
                <a:latin typeface="Trebuchet MS" panose="020B0603020202020204" pitchFamily="34" charset="0"/>
              </a:rPr>
              <a:t>  -  LEZAMA</a:t>
            </a:r>
          </a:p>
        </p:txBody>
      </p:sp>
      <p:pic>
        <p:nvPicPr>
          <p:cNvPr id="15" name="Imagen 14" descr="Grupo de personas en un parque&#10;&#10;Descripción generada automáticamente">
            <a:extLst>
              <a:ext uri="{FF2B5EF4-FFF2-40B4-BE49-F238E27FC236}">
                <a16:creationId xmlns:a16="http://schemas.microsoft.com/office/drawing/2014/main" id="{B23EF21D-193C-210F-5229-F03724E8D7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88" b="15870"/>
          <a:stretch/>
        </p:blipFill>
        <p:spPr>
          <a:xfrm>
            <a:off x="3683000" y="1966124"/>
            <a:ext cx="7340600" cy="2925751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92C53EE6-5DDE-73A4-3BB7-7691BA206D92}"/>
              </a:ext>
            </a:extLst>
          </p:cNvPr>
          <p:cNvSpPr txBox="1"/>
          <p:nvPr/>
        </p:nvSpPr>
        <p:spPr>
          <a:xfrm>
            <a:off x="4556517" y="5157036"/>
            <a:ext cx="559356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000" b="0" i="0" dirty="0">
                <a:solidFill>
                  <a:srgbClr val="222222"/>
                </a:solidFill>
                <a:effectLst/>
                <a:latin typeface="Trebuchet MS" panose="020B0603020202020204" pitchFamily="34" charset="0"/>
              </a:rPr>
              <a:t>     30 de Junio, 2022 – Jornada de trabajo AEE</a:t>
            </a:r>
          </a:p>
        </p:txBody>
      </p:sp>
      <p:pic>
        <p:nvPicPr>
          <p:cNvPr id="21" name="Gráfico 20" descr="Marcador contorno">
            <a:extLst>
              <a:ext uri="{FF2B5EF4-FFF2-40B4-BE49-F238E27FC236}">
                <a16:creationId xmlns:a16="http://schemas.microsoft.com/office/drawing/2014/main" id="{7435640D-DC45-34E4-B30C-25B99B22A1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56517" y="5085291"/>
            <a:ext cx="511448" cy="511448"/>
          </a:xfrm>
          <a:prstGeom prst="rect">
            <a:avLst/>
          </a:prstGeom>
        </p:spPr>
      </p:pic>
      <p:pic>
        <p:nvPicPr>
          <p:cNvPr id="22" name="Imagen 21" descr="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EA3FC50B-E1CF-3261-4683-B25C4A0BE8C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44" t="26057" r="14359" b="-2218"/>
          <a:stretch/>
        </p:blipFill>
        <p:spPr>
          <a:xfrm>
            <a:off x="109734" y="1696632"/>
            <a:ext cx="3350712" cy="463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513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>
            <a:extLst>
              <a:ext uri="{FF2B5EF4-FFF2-40B4-BE49-F238E27FC236}">
                <a16:creationId xmlns:a16="http://schemas.microsoft.com/office/drawing/2014/main" id="{5DEB085B-480F-4BE4-B59D-1826A1AF7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7349"/>
            <a:ext cx="10515600" cy="1014330"/>
          </a:xfrm>
        </p:spPr>
        <p:txBody>
          <a:bodyPr>
            <a:normAutofit/>
          </a:bodyPr>
          <a:lstStyle/>
          <a:p>
            <a:r>
              <a:rPr lang="es-ES" sz="4000" b="1" dirty="0">
                <a:solidFill>
                  <a:srgbClr val="4190CA"/>
                </a:solidFill>
                <a:latin typeface="Trebuchet MS" panose="020B0603020202020204" pitchFamily="34" charset="0"/>
              </a:rPr>
              <a:t>Conclusiones del taller</a:t>
            </a:r>
          </a:p>
        </p:txBody>
      </p:sp>
      <p:grpSp>
        <p:nvGrpSpPr>
          <p:cNvPr id="14" name="Grupo 13">
            <a:extLst>
              <a:ext uri="{FF2B5EF4-FFF2-40B4-BE49-F238E27FC236}">
                <a16:creationId xmlns:a16="http://schemas.microsoft.com/office/drawing/2014/main" id="{D9528EC9-CB68-4DF6-A091-EBA32DD73B2D}"/>
              </a:ext>
            </a:extLst>
          </p:cNvPr>
          <p:cNvGrpSpPr/>
          <p:nvPr/>
        </p:nvGrpSpPr>
        <p:grpSpPr>
          <a:xfrm>
            <a:off x="0" y="6092148"/>
            <a:ext cx="12192000" cy="801453"/>
            <a:chOff x="0" y="6092148"/>
            <a:chExt cx="12192000" cy="801453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4835DEAC-6BB4-4151-8ECE-FB458BB09727}"/>
                </a:ext>
              </a:extLst>
            </p:cNvPr>
            <p:cNvSpPr/>
            <p:nvPr/>
          </p:nvSpPr>
          <p:spPr>
            <a:xfrm>
              <a:off x="0" y="6134793"/>
              <a:ext cx="12192000" cy="723207"/>
            </a:xfrm>
            <a:prstGeom prst="rect">
              <a:avLst/>
            </a:prstGeom>
            <a:solidFill>
              <a:srgbClr val="419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solidFill>
                  <a:srgbClr val="4190CA"/>
                </a:solidFill>
              </a:endParaRPr>
            </a:p>
          </p:txBody>
        </p:sp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454A84D4-838D-4578-8AFA-8601CE199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8290" y="6092148"/>
              <a:ext cx="1439819" cy="801453"/>
            </a:xfrm>
            <a:prstGeom prst="rect">
              <a:avLst/>
            </a:prstGeom>
          </p:spPr>
        </p:pic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143C74A0-0B76-47C8-9B49-1EEE08F66F12}"/>
              </a:ext>
            </a:extLst>
          </p:cNvPr>
          <p:cNvSpPr txBox="1"/>
          <p:nvPr/>
        </p:nvSpPr>
        <p:spPr>
          <a:xfrm>
            <a:off x="390698" y="6338985"/>
            <a:ext cx="10963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400" dirty="0">
                <a:solidFill>
                  <a:schemeClr val="bg1"/>
                </a:solidFill>
                <a:latin typeface="Trebuchet MS" panose="020B0603020202020204" pitchFamily="34" charset="0"/>
              </a:rPr>
              <a:t>Anticiparse a una repotenciación masiva desde el punto de vista del desmontaje  -  D. Enrique </a:t>
            </a:r>
            <a:r>
              <a:rPr lang="es-ES" sz="1400" dirty="0" err="1">
                <a:solidFill>
                  <a:schemeClr val="bg1"/>
                </a:solidFill>
                <a:latin typeface="Trebuchet MS" panose="020B0603020202020204" pitchFamily="34" charset="0"/>
              </a:rPr>
              <a:t>Pelluz</a:t>
            </a:r>
            <a:r>
              <a:rPr lang="es-ES" sz="1400" dirty="0">
                <a:solidFill>
                  <a:schemeClr val="bg1"/>
                </a:solidFill>
                <a:latin typeface="Trebuchet MS" panose="020B0603020202020204" pitchFamily="34" charset="0"/>
              </a:rPr>
              <a:t>  -  LEZAMA</a:t>
            </a:r>
          </a:p>
        </p:txBody>
      </p:sp>
      <p:sp>
        <p:nvSpPr>
          <p:cNvPr id="6" name="Marcador de contenido 10">
            <a:extLst>
              <a:ext uri="{FF2B5EF4-FFF2-40B4-BE49-F238E27FC236}">
                <a16:creationId xmlns:a16="http://schemas.microsoft.com/office/drawing/2014/main" id="{CE7E0A3B-CEED-6B23-6248-22AFFDC3AF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24324"/>
            <a:ext cx="7628313" cy="4074013"/>
          </a:xfrm>
        </p:spPr>
        <p:txBody>
          <a:bodyPr anchor="ctr">
            <a:norm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s-ES" sz="2000" dirty="0">
                <a:latin typeface="Trebuchet MS" panose="020B0603020202020204" pitchFamily="34" charset="0"/>
              </a:rPr>
              <a:t>IMPORTANTE: tener un </a:t>
            </a:r>
            <a:r>
              <a:rPr lang="es-ES" sz="2000" b="1" dirty="0">
                <a:latin typeface="Trebuchet MS" panose="020B0603020202020204" pitchFamily="34" charset="0"/>
              </a:rPr>
              <a:t>buen proyecto de fin de vida útil </a:t>
            </a:r>
            <a:r>
              <a:rPr lang="es-ES" sz="2000" dirty="0">
                <a:latin typeface="Trebuchet MS" panose="020B0603020202020204" pitchFamily="34" charset="0"/>
              </a:rPr>
              <a:t>(también para </a:t>
            </a:r>
            <a:r>
              <a:rPr lang="es-ES" sz="2000" u="sng" dirty="0">
                <a:latin typeface="Trebuchet MS" panose="020B0603020202020204" pitchFamily="34" charset="0"/>
              </a:rPr>
              <a:t>desmantelamientos de emergencia</a:t>
            </a:r>
            <a:r>
              <a:rPr lang="es-ES" sz="2000" dirty="0">
                <a:latin typeface="Trebuchet MS" panose="020B0603020202020204" pitchFamily="34" charset="0"/>
              </a:rPr>
              <a:t>, como incendios o colapsos).  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s-ES" sz="1600" dirty="0">
                <a:latin typeface="Trebuchet MS" panose="020B0603020202020204" pitchFamily="34" charset="0"/>
              </a:rPr>
              <a:t>En repotenciaciones, analizar </a:t>
            </a:r>
            <a:r>
              <a:rPr lang="es-ES" sz="1600" u="sng" dirty="0">
                <a:latin typeface="Trebuchet MS" panose="020B0603020202020204" pitchFamily="34" charset="0"/>
              </a:rPr>
              <a:t>sinergias entre el desmantelamiento y la construcción</a:t>
            </a:r>
            <a:r>
              <a:rPr lang="es-ES" sz="1600" dirty="0">
                <a:latin typeface="Trebuchet MS" panose="020B0603020202020204" pitchFamily="34" charset="0"/>
              </a:rPr>
              <a:t> del nuevo parque eólico (</a:t>
            </a:r>
            <a:r>
              <a:rPr lang="es-ES" sz="1600" dirty="0" err="1">
                <a:latin typeface="Trebuchet MS" panose="020B0603020202020204" pitchFamily="34" charset="0"/>
              </a:rPr>
              <a:t>e.g</a:t>
            </a:r>
            <a:r>
              <a:rPr lang="es-ES" sz="1600">
                <a:latin typeface="Trebuchet MS" panose="020B0603020202020204" pitchFamily="34" charset="0"/>
              </a:rPr>
              <a:t>. reciclaje </a:t>
            </a:r>
            <a:r>
              <a:rPr lang="es-ES" sz="1600" dirty="0" err="1">
                <a:latin typeface="Trebuchet MS" panose="020B0603020202020204" pitchFamily="34" charset="0"/>
              </a:rPr>
              <a:t>in-situ</a:t>
            </a:r>
            <a:r>
              <a:rPr lang="es-ES" sz="1600" dirty="0">
                <a:latin typeface="Trebuchet MS" panose="020B0603020202020204" pitchFamily="34" charset="0"/>
              </a:rPr>
              <a:t> del hormigón).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s-ES" sz="1600" u="sng" dirty="0">
                <a:latin typeface="Trebuchet MS" panose="020B0603020202020204" pitchFamily="34" charset="0"/>
              </a:rPr>
              <a:t>Propuesta</a:t>
            </a:r>
            <a:r>
              <a:rPr lang="es-ES" sz="1600" dirty="0">
                <a:latin typeface="Trebuchet MS" panose="020B0603020202020204" pitchFamily="34" charset="0"/>
              </a:rPr>
              <a:t>: </a:t>
            </a:r>
            <a:r>
              <a:rPr lang="es-ES" sz="1600" b="1" dirty="0">
                <a:latin typeface="Trebuchet MS" panose="020B0603020202020204" pitchFamily="34" charset="0"/>
              </a:rPr>
              <a:t>Desarrollo</a:t>
            </a:r>
            <a:r>
              <a:rPr lang="es-ES" sz="1600" dirty="0">
                <a:latin typeface="Trebuchet MS" panose="020B0603020202020204" pitchFamily="34" charset="0"/>
              </a:rPr>
              <a:t> una </a:t>
            </a:r>
            <a:r>
              <a:rPr lang="es-ES" sz="1600" u="sng" dirty="0">
                <a:latin typeface="Trebuchet MS" panose="020B0603020202020204" pitchFamily="34" charset="0"/>
              </a:rPr>
              <a:t>Guía de Buenas Prácticas </a:t>
            </a:r>
            <a:r>
              <a:rPr lang="es-ES" sz="1600" dirty="0">
                <a:latin typeface="Trebuchet MS" panose="020B0603020202020204" pitchFamily="34" charset="0"/>
              </a:rPr>
              <a:t>para el desmantelamiento de PPEE.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s-ES" sz="2000" dirty="0">
              <a:latin typeface="Trebuchet MS" panose="020B0603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ES" sz="2000" dirty="0">
                <a:latin typeface="Trebuchet MS" panose="020B0603020202020204" pitchFamily="34" charset="0"/>
              </a:rPr>
              <a:t>La nueva </a:t>
            </a:r>
            <a:r>
              <a:rPr lang="es-ES" sz="2000" b="1" dirty="0">
                <a:latin typeface="Trebuchet MS" panose="020B0603020202020204" pitchFamily="34" charset="0"/>
              </a:rPr>
              <a:t>Ley de Residuos </a:t>
            </a:r>
            <a:r>
              <a:rPr lang="es-ES" sz="2000" dirty="0">
                <a:latin typeface="Trebuchet MS" panose="020B0603020202020204" pitchFamily="34" charset="0"/>
              </a:rPr>
              <a:t>establece el concepto de “fin de condición de residuos”, pero no regula criterios objetivos para ello.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s-ES" sz="1600" dirty="0">
                <a:latin typeface="Trebuchet MS" panose="020B0603020202020204" pitchFamily="34" charset="0"/>
              </a:rPr>
              <a:t>Es importante establecer </a:t>
            </a:r>
            <a:r>
              <a:rPr lang="es-ES" sz="1600" u="sng" dirty="0">
                <a:latin typeface="Trebuchet MS" panose="020B0603020202020204" pitchFamily="34" charset="0"/>
              </a:rPr>
              <a:t>criterios objetivos para determinar cuándo un residuo pierde tal condición </a:t>
            </a:r>
            <a:r>
              <a:rPr lang="es-ES" sz="1600" dirty="0">
                <a:latin typeface="Trebuchet MS" panose="020B0603020202020204" pitchFamily="34" charset="0"/>
              </a:rPr>
              <a:t>y vuelve a ser considerado producto.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C377BA9-A341-51CA-B4CD-319F416961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65" t="33919" r="22454"/>
          <a:stretch/>
        </p:blipFill>
        <p:spPr>
          <a:xfrm>
            <a:off x="8673810" y="2770909"/>
            <a:ext cx="3399900" cy="3363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9502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>
            <a:extLst>
              <a:ext uri="{FF2B5EF4-FFF2-40B4-BE49-F238E27FC236}">
                <a16:creationId xmlns:a16="http://schemas.microsoft.com/office/drawing/2014/main" id="{5DEB085B-480F-4BE4-B59D-1826A1AF7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7349"/>
            <a:ext cx="10515600" cy="1014330"/>
          </a:xfrm>
        </p:spPr>
        <p:txBody>
          <a:bodyPr>
            <a:normAutofit/>
          </a:bodyPr>
          <a:lstStyle/>
          <a:p>
            <a:r>
              <a:rPr lang="es-ES" sz="4000" b="1" dirty="0">
                <a:solidFill>
                  <a:srgbClr val="4190CA"/>
                </a:solidFill>
                <a:latin typeface="Trebuchet MS" panose="020B0603020202020204" pitchFamily="34" charset="0"/>
              </a:rPr>
              <a:t>Conclusiones del taller</a:t>
            </a:r>
          </a:p>
        </p:txBody>
      </p:sp>
      <p:grpSp>
        <p:nvGrpSpPr>
          <p:cNvPr id="14" name="Grupo 13">
            <a:extLst>
              <a:ext uri="{FF2B5EF4-FFF2-40B4-BE49-F238E27FC236}">
                <a16:creationId xmlns:a16="http://schemas.microsoft.com/office/drawing/2014/main" id="{D9528EC9-CB68-4DF6-A091-EBA32DD73B2D}"/>
              </a:ext>
            </a:extLst>
          </p:cNvPr>
          <p:cNvGrpSpPr/>
          <p:nvPr/>
        </p:nvGrpSpPr>
        <p:grpSpPr>
          <a:xfrm>
            <a:off x="0" y="6092148"/>
            <a:ext cx="12192000" cy="801453"/>
            <a:chOff x="0" y="6092148"/>
            <a:chExt cx="12192000" cy="801453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4835DEAC-6BB4-4151-8ECE-FB458BB09727}"/>
                </a:ext>
              </a:extLst>
            </p:cNvPr>
            <p:cNvSpPr/>
            <p:nvPr/>
          </p:nvSpPr>
          <p:spPr>
            <a:xfrm>
              <a:off x="0" y="6134793"/>
              <a:ext cx="12192000" cy="723207"/>
            </a:xfrm>
            <a:prstGeom prst="rect">
              <a:avLst/>
            </a:prstGeom>
            <a:solidFill>
              <a:srgbClr val="419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solidFill>
                  <a:srgbClr val="4190CA"/>
                </a:solidFill>
              </a:endParaRPr>
            </a:p>
          </p:txBody>
        </p:sp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454A84D4-838D-4578-8AFA-8601CE199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8290" y="6092148"/>
              <a:ext cx="1439819" cy="801453"/>
            </a:xfrm>
            <a:prstGeom prst="rect">
              <a:avLst/>
            </a:prstGeom>
          </p:spPr>
        </p:pic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143C74A0-0B76-47C8-9B49-1EEE08F66F12}"/>
              </a:ext>
            </a:extLst>
          </p:cNvPr>
          <p:cNvSpPr txBox="1"/>
          <p:nvPr/>
        </p:nvSpPr>
        <p:spPr>
          <a:xfrm>
            <a:off x="390698" y="6338985"/>
            <a:ext cx="10963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400" dirty="0">
                <a:solidFill>
                  <a:schemeClr val="bg1"/>
                </a:solidFill>
                <a:latin typeface="Trebuchet MS" panose="020B0603020202020204" pitchFamily="34" charset="0"/>
              </a:rPr>
              <a:t>Anticiparse a una repotenciación masiva desde el punto de vista del desmontaje  -  D. Enrique </a:t>
            </a:r>
            <a:r>
              <a:rPr lang="es-ES" sz="1400" dirty="0" err="1">
                <a:solidFill>
                  <a:schemeClr val="bg1"/>
                </a:solidFill>
                <a:latin typeface="Trebuchet MS" panose="020B0603020202020204" pitchFamily="34" charset="0"/>
              </a:rPr>
              <a:t>Pelluz</a:t>
            </a:r>
            <a:r>
              <a:rPr lang="es-ES" sz="1400" dirty="0">
                <a:solidFill>
                  <a:schemeClr val="bg1"/>
                </a:solidFill>
                <a:latin typeface="Trebuchet MS" panose="020B0603020202020204" pitchFamily="34" charset="0"/>
              </a:rPr>
              <a:t>  -  LEZAMA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20372BA-DB99-5B5D-A996-77E2559CB985}"/>
              </a:ext>
            </a:extLst>
          </p:cNvPr>
          <p:cNvSpPr txBox="1"/>
          <p:nvPr/>
        </p:nvSpPr>
        <p:spPr>
          <a:xfrm>
            <a:off x="3853104" y="1685710"/>
            <a:ext cx="7901709" cy="427809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s-ES" sz="2000" dirty="0">
                <a:latin typeface="Trebuchet MS" panose="020B0603020202020204" pitchFamily="34" charset="0"/>
              </a:rPr>
              <a:t>IMPORTANTE: Categorización de las palas. </a:t>
            </a:r>
            <a:endParaRPr lang="es-ES" sz="2000" dirty="0">
              <a:latin typeface="Trebuchet MS" panose="020B0603020202020204" pitchFamily="34" charset="0"/>
              <a:sym typeface="Wingdings" panose="05000000000000000000" pitchFamily="2" charset="2"/>
            </a:endParaRP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s-ES" sz="1600" dirty="0">
                <a:latin typeface="Trebuchet MS" panose="020B0603020202020204" pitchFamily="34" charset="0"/>
                <a:sym typeface="Wingdings" panose="05000000000000000000" pitchFamily="2" charset="2"/>
              </a:rPr>
              <a:t>L</a:t>
            </a:r>
            <a:r>
              <a:rPr lang="es-ES" sz="1600" dirty="0">
                <a:latin typeface="Trebuchet MS" panose="020B0603020202020204" pitchFamily="34" charset="0"/>
              </a:rPr>
              <a:t>as virutas que pueden originarse durante su manejo y corte pueden ser consideradas como </a:t>
            </a:r>
            <a:r>
              <a:rPr lang="es-ES" sz="1600" b="1" dirty="0">
                <a:latin typeface="Trebuchet MS" panose="020B0603020202020204" pitchFamily="34" charset="0"/>
              </a:rPr>
              <a:t>residuos peligrosos.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s-ES" sz="2000" dirty="0">
              <a:latin typeface="Trebuchet MS" panose="020B0603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s-ES" sz="2000" dirty="0">
              <a:latin typeface="Trebuchet MS" panose="020B0603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ES" sz="2000" b="0" i="0" dirty="0">
                <a:solidFill>
                  <a:srgbClr val="222222"/>
                </a:solidFill>
                <a:effectLst/>
                <a:latin typeface="trebuchet ms, sans-serif"/>
              </a:rPr>
              <a:t>Las actividades de desmantelamiento y demolición generan una gran cantidad de residuos. Es necesario buscar alternativas para reutilizar, valorizar y reciclar, frente al depósito.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s-ES" sz="2000" dirty="0">
              <a:solidFill>
                <a:srgbClr val="222222"/>
              </a:solidFill>
              <a:latin typeface="trebuchet ms, sans-serif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s-ES" sz="2000" dirty="0">
              <a:solidFill>
                <a:srgbClr val="222222"/>
              </a:solidFill>
              <a:latin typeface="trebuchet ms, sans-serif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ES" sz="2000" dirty="0">
                <a:latin typeface="Trebuchet MS" panose="020B0603020202020204" pitchFamily="34" charset="0"/>
              </a:rPr>
              <a:t>El diferente tratamiento de los residuos de materiales compuestos entre países y CC.AA. puede </a:t>
            </a:r>
            <a:r>
              <a:rPr lang="es-ES" sz="2000" b="1" dirty="0">
                <a:latin typeface="Trebuchet MS" panose="020B0603020202020204" pitchFamily="34" charset="0"/>
              </a:rPr>
              <a:t>encarecer y complicar </a:t>
            </a:r>
            <a:r>
              <a:rPr lang="es-ES" sz="2000" dirty="0">
                <a:latin typeface="Trebuchet MS" panose="020B0603020202020204" pitchFamily="34" charset="0"/>
              </a:rPr>
              <a:t>su transporte y reciclaje.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s-ES" sz="2000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5200E1D0-45BA-1B3B-0781-D12F66F285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3012" y="1581679"/>
            <a:ext cx="8734045" cy="4911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881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>
            <a:extLst>
              <a:ext uri="{FF2B5EF4-FFF2-40B4-BE49-F238E27FC236}">
                <a16:creationId xmlns:a16="http://schemas.microsoft.com/office/drawing/2014/main" id="{5DEB085B-480F-4BE4-B59D-1826A1AF7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7349"/>
            <a:ext cx="10515600" cy="1014330"/>
          </a:xfrm>
        </p:spPr>
        <p:txBody>
          <a:bodyPr>
            <a:normAutofit/>
          </a:bodyPr>
          <a:lstStyle/>
          <a:p>
            <a:r>
              <a:rPr lang="es-ES" sz="4000" b="1" dirty="0">
                <a:solidFill>
                  <a:srgbClr val="4190CA"/>
                </a:solidFill>
                <a:latin typeface="Trebuchet MS" panose="020B0603020202020204" pitchFamily="34" charset="0"/>
              </a:rPr>
              <a:t>Conclusiones del taller</a:t>
            </a:r>
          </a:p>
        </p:txBody>
      </p:sp>
      <p:grpSp>
        <p:nvGrpSpPr>
          <p:cNvPr id="14" name="Grupo 13">
            <a:extLst>
              <a:ext uri="{FF2B5EF4-FFF2-40B4-BE49-F238E27FC236}">
                <a16:creationId xmlns:a16="http://schemas.microsoft.com/office/drawing/2014/main" id="{D9528EC9-CB68-4DF6-A091-EBA32DD73B2D}"/>
              </a:ext>
            </a:extLst>
          </p:cNvPr>
          <p:cNvGrpSpPr/>
          <p:nvPr/>
        </p:nvGrpSpPr>
        <p:grpSpPr>
          <a:xfrm>
            <a:off x="0" y="6092148"/>
            <a:ext cx="12192000" cy="801453"/>
            <a:chOff x="0" y="6092148"/>
            <a:chExt cx="12192000" cy="801453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4835DEAC-6BB4-4151-8ECE-FB458BB09727}"/>
                </a:ext>
              </a:extLst>
            </p:cNvPr>
            <p:cNvSpPr/>
            <p:nvPr/>
          </p:nvSpPr>
          <p:spPr>
            <a:xfrm>
              <a:off x="0" y="6134793"/>
              <a:ext cx="12192000" cy="723207"/>
            </a:xfrm>
            <a:prstGeom prst="rect">
              <a:avLst/>
            </a:prstGeom>
            <a:solidFill>
              <a:srgbClr val="419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solidFill>
                  <a:srgbClr val="4190CA"/>
                </a:solidFill>
              </a:endParaRPr>
            </a:p>
          </p:txBody>
        </p:sp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454A84D4-838D-4578-8AFA-8601CE199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8290" y="6092148"/>
              <a:ext cx="1439819" cy="801453"/>
            </a:xfrm>
            <a:prstGeom prst="rect">
              <a:avLst/>
            </a:prstGeom>
          </p:spPr>
        </p:pic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143C74A0-0B76-47C8-9B49-1EEE08F66F12}"/>
              </a:ext>
            </a:extLst>
          </p:cNvPr>
          <p:cNvSpPr txBox="1"/>
          <p:nvPr/>
        </p:nvSpPr>
        <p:spPr>
          <a:xfrm>
            <a:off x="390698" y="6338985"/>
            <a:ext cx="10963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400" dirty="0">
                <a:solidFill>
                  <a:schemeClr val="bg1"/>
                </a:solidFill>
                <a:latin typeface="Trebuchet MS" panose="020B0603020202020204" pitchFamily="34" charset="0"/>
              </a:rPr>
              <a:t>Anticiparse a una repotenciación masiva desde el punto de vista del desmontaje  -  D. Enrique </a:t>
            </a:r>
            <a:r>
              <a:rPr lang="es-ES" sz="1400" dirty="0" err="1">
                <a:solidFill>
                  <a:schemeClr val="bg1"/>
                </a:solidFill>
                <a:latin typeface="Trebuchet MS" panose="020B0603020202020204" pitchFamily="34" charset="0"/>
              </a:rPr>
              <a:t>Pelluz</a:t>
            </a:r>
            <a:r>
              <a:rPr lang="es-ES" sz="1400" dirty="0">
                <a:solidFill>
                  <a:schemeClr val="bg1"/>
                </a:solidFill>
                <a:latin typeface="Trebuchet MS" panose="020B0603020202020204" pitchFamily="34" charset="0"/>
              </a:rPr>
              <a:t>  -  LEZAMA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CDE87DE8-55EB-F6D1-6682-033E3D3276EA}"/>
              </a:ext>
            </a:extLst>
          </p:cNvPr>
          <p:cNvSpPr txBox="1"/>
          <p:nvPr/>
        </p:nvSpPr>
        <p:spPr>
          <a:xfrm>
            <a:off x="983673" y="2233323"/>
            <a:ext cx="8123382" cy="244631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s-ES" sz="2000" dirty="0">
                <a:latin typeface="Trebuchet MS" panose="020B0603020202020204" pitchFamily="34" charset="0"/>
              </a:rPr>
              <a:t>Una buena iniciativa podría ser la creación e implementación de un </a:t>
            </a:r>
            <a:r>
              <a:rPr lang="es-ES" sz="2000" b="1" dirty="0">
                <a:latin typeface="Trebuchet MS" panose="020B0603020202020204" pitchFamily="34" charset="0"/>
              </a:rPr>
              <a:t>Sistema de Indicadores de Sostenibilidad.</a:t>
            </a:r>
          </a:p>
          <a:p>
            <a:pPr marL="742950" lvl="1" indent="-28575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q"/>
            </a:pPr>
            <a:r>
              <a:rPr lang="es-ES" sz="1600" dirty="0">
                <a:latin typeface="Trebuchet MS" panose="020B0603020202020204" pitchFamily="34" charset="0"/>
              </a:rPr>
              <a:t>Sería positivo que esta iniciativa saliese de las empresas antes de que se convierta en una imposición.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s-ES" sz="2000" dirty="0">
              <a:latin typeface="Trebuchet MS" panose="020B0603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ES" sz="2000" dirty="0">
                <a:latin typeface="Trebuchet MS" panose="020B0603020202020204" pitchFamily="34" charset="0"/>
              </a:rPr>
              <a:t>Se pueden implementar </a:t>
            </a:r>
            <a:r>
              <a:rPr lang="es-ES" sz="2000" b="1" dirty="0">
                <a:latin typeface="Trebuchet MS" panose="020B0603020202020204" pitchFamily="34" charset="0"/>
              </a:rPr>
              <a:t>certificaciones</a:t>
            </a:r>
            <a:r>
              <a:rPr lang="es-ES" sz="2000" dirty="0">
                <a:latin typeface="Trebuchet MS" panose="020B0603020202020204" pitchFamily="34" charset="0"/>
              </a:rPr>
              <a:t> como la BREEAM y LEED que son utilizadas para edificaciones. En este caso, podría aplicarse la certificación “Residuo Cero” otorgada por AENOR.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12AFA885-8111-FA42-FBBE-B7E6E4C1E0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65" t="33919" r="22454"/>
          <a:stretch/>
        </p:blipFill>
        <p:spPr>
          <a:xfrm>
            <a:off x="8673810" y="2770909"/>
            <a:ext cx="3399900" cy="3363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43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19D077D-66B8-4730-A9A6-3C2E229AD7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9021" y="3786447"/>
            <a:ext cx="4623262" cy="12469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ES" sz="2000" dirty="0">
                <a:latin typeface="Trebuchet MS" panose="020B0603020202020204" pitchFamily="34" charset="0"/>
              </a:rPr>
              <a:t>Tel.: (+34) 911 271 070</a:t>
            </a:r>
          </a:p>
          <a:p>
            <a:pPr marL="0" indent="0" algn="ctr">
              <a:buNone/>
            </a:pPr>
            <a:r>
              <a:rPr lang="es-ES" sz="2000" dirty="0">
                <a:latin typeface="Trebuchet MS" panose="020B0603020202020204" pitchFamily="34" charset="0"/>
              </a:rPr>
              <a:t>E-mail: info@aeded.org</a:t>
            </a:r>
          </a:p>
          <a:p>
            <a:pPr marL="0" indent="0" algn="ctr">
              <a:buNone/>
            </a:pPr>
            <a:r>
              <a:rPr lang="es-ES" sz="2000" dirty="0">
                <a:latin typeface="Trebuchet MS" panose="020B0603020202020204" pitchFamily="34" charset="0"/>
              </a:rPr>
              <a:t>Web: www.aeded.org </a:t>
            </a:r>
          </a:p>
          <a:p>
            <a:endParaRPr lang="es-ES" sz="2000" dirty="0"/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8D0F421C-E76C-48EF-9300-6B634E43DC6A}"/>
              </a:ext>
            </a:extLst>
          </p:cNvPr>
          <p:cNvGrpSpPr/>
          <p:nvPr/>
        </p:nvGrpSpPr>
        <p:grpSpPr>
          <a:xfrm>
            <a:off x="0" y="6092148"/>
            <a:ext cx="12192000" cy="801453"/>
            <a:chOff x="0" y="6092148"/>
            <a:chExt cx="12192000" cy="801453"/>
          </a:xfrm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C11BB34B-CCEC-41F8-A216-B6B6C8EA4046}"/>
                </a:ext>
              </a:extLst>
            </p:cNvPr>
            <p:cNvSpPr/>
            <p:nvPr/>
          </p:nvSpPr>
          <p:spPr>
            <a:xfrm>
              <a:off x="0" y="6134793"/>
              <a:ext cx="12192000" cy="723207"/>
            </a:xfrm>
            <a:prstGeom prst="rect">
              <a:avLst/>
            </a:prstGeom>
            <a:solidFill>
              <a:srgbClr val="419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solidFill>
                  <a:srgbClr val="4190CA"/>
                </a:solidFill>
              </a:endParaRPr>
            </a:p>
          </p:txBody>
        </p:sp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C562207D-6FD6-4E36-8D3A-5F30E3AEF2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8290" y="6092148"/>
              <a:ext cx="1439819" cy="801453"/>
            </a:xfrm>
            <a:prstGeom prst="rect">
              <a:avLst/>
            </a:prstGeom>
          </p:spPr>
        </p:pic>
      </p:grpSp>
      <p:sp>
        <p:nvSpPr>
          <p:cNvPr id="10" name="Marcador de contenido 2">
            <a:extLst>
              <a:ext uri="{FF2B5EF4-FFF2-40B4-BE49-F238E27FC236}">
                <a16:creationId xmlns:a16="http://schemas.microsoft.com/office/drawing/2014/main" id="{FA6A8850-8FDF-5334-4FA5-007F744BBD5C}"/>
              </a:ext>
            </a:extLst>
          </p:cNvPr>
          <p:cNvSpPr txBox="1">
            <a:spLocks/>
          </p:cNvSpPr>
          <p:nvPr/>
        </p:nvSpPr>
        <p:spPr>
          <a:xfrm>
            <a:off x="6096000" y="3786447"/>
            <a:ext cx="4623262" cy="12469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2000" dirty="0">
                <a:latin typeface="Trebuchet MS" panose="020B0603020202020204" pitchFamily="34" charset="0"/>
              </a:rPr>
              <a:t>Tel.: (+34) 946 713 144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s-ES" sz="2000" dirty="0">
                <a:latin typeface="Trebuchet MS" panose="020B0603020202020204" pitchFamily="34" charset="0"/>
              </a:rPr>
              <a:t>E-mail: info@lezama.es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s-ES" sz="2000" dirty="0">
                <a:latin typeface="Trebuchet MS" panose="020B0603020202020204" pitchFamily="34" charset="0"/>
              </a:rPr>
              <a:t>Web: www.lezama.es</a:t>
            </a:r>
          </a:p>
          <a:p>
            <a:endParaRPr lang="es-ES" sz="2000" dirty="0"/>
          </a:p>
        </p:txBody>
      </p:sp>
      <p:pic>
        <p:nvPicPr>
          <p:cNvPr id="11" name="Imagen 10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DFEF5771-D9B2-CFCE-5624-C150B4857F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832" y="1734554"/>
            <a:ext cx="3356680" cy="1986201"/>
          </a:xfrm>
          <a:prstGeom prst="rect">
            <a:avLst/>
          </a:prstGeom>
        </p:spPr>
      </p:pic>
      <p:pic>
        <p:nvPicPr>
          <p:cNvPr id="15" name="Imagen 14" descr="Logotipo&#10;&#10;Descripción generada automáticamente">
            <a:extLst>
              <a:ext uri="{FF2B5EF4-FFF2-40B4-BE49-F238E27FC236}">
                <a16:creationId xmlns:a16="http://schemas.microsoft.com/office/drawing/2014/main" id="{ADBD66CE-8907-CD36-FC07-EB2554ADDD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1527" y="2301630"/>
            <a:ext cx="4019204" cy="112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66965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1" id="{528F9253-D621-43BF-99F3-AEEC3579874E}" vid="{6B34A0E5-8859-4947-BFF7-47130968125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AEDED_presentacion_plantilla_220614</Template>
  <TotalTime>152</TotalTime>
  <Words>498</Words>
  <Application>Microsoft Office PowerPoint</Application>
  <PresentationFormat>Panorámica</PresentationFormat>
  <Paragraphs>45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Trebuchet MS</vt:lpstr>
      <vt:lpstr>trebuchet ms, sans-serif</vt:lpstr>
      <vt:lpstr>Wingdings</vt:lpstr>
      <vt:lpstr>Tema de Office</vt:lpstr>
      <vt:lpstr>Anticiparse a una repotenciación masiva desde el punto de vista del desmontaje</vt:lpstr>
      <vt:lpstr>¿Qué es AEDED?</vt:lpstr>
      <vt:lpstr>¿Qué es AEDED?</vt:lpstr>
      <vt:lpstr>Presentación</vt:lpstr>
      <vt:lpstr>Conclusiones del taller</vt:lpstr>
      <vt:lpstr>Conclusiones del taller</vt:lpstr>
      <vt:lpstr>Conclusiones del taller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 de la presentación</dc:title>
  <dc:creator>Grupo1</dc:creator>
  <cp:lastModifiedBy>Mar Morante</cp:lastModifiedBy>
  <cp:revision>8</cp:revision>
  <dcterms:created xsi:type="dcterms:W3CDTF">2022-09-22T12:36:19Z</dcterms:created>
  <dcterms:modified xsi:type="dcterms:W3CDTF">2022-10-03T11:34:52Z</dcterms:modified>
</cp:coreProperties>
</file>